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58" r:id="rId8"/>
    <p:sldId id="268" r:id="rId9"/>
    <p:sldId id="269" r:id="rId10"/>
    <p:sldId id="271" r:id="rId11"/>
    <p:sldId id="270" r:id="rId12"/>
    <p:sldId id="272" r:id="rId13"/>
    <p:sldId id="273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IN"/>
  <c:roundedCorners val="0"/>
  <mc:AlternateContent xmlns:mc="http://schemas.openxmlformats.org/markup-compatibility/2006">
    <mc:Choice xmlns:c14="http://schemas.microsoft.com/office/drawing/2007/8/2/chart" Requires="c14">
      <c14:style val="134"/>
    </mc:Choice>
    <mc:Fallback>
      <c:style val="34"/>
    </mc:Fallback>
  </mc:AlternateContent>
  <c:pivotSource>
    <c:name>[data project 1.xlsx]Sheet1!PivotTable1</c:name>
    <c:fmtId val="-1"/>
  </c:pivotSource>
  <c:chart>
    <c:title>
      <c:tx>
        <c:rich>
          <a:bodyPr/>
          <a:lstStyle/>
          <a:p>
            <a:pPr>
              <a:defRPr/>
            </a:pPr>
            <a:r>
              <a:rPr lang="en-IN" sz="2800" dirty="0"/>
              <a:t>Employee Performance analysis </a:t>
            </a:r>
          </a:p>
        </c:rich>
      </c:tx>
      <c:layout>
        <c:manualLayout>
          <c:xMode val="edge"/>
          <c:yMode val="edge"/>
          <c:x val="0.24304431639727717"/>
          <c:y val="4.7726189769427108E-2"/>
        </c:manualLayout>
      </c:layout>
      <c:overlay val="1"/>
    </c:title>
    <c:autoTitleDeleted val="0"/>
    <c:pivotFmts>
      <c:pivotFmt>
        <c:idx val="0"/>
        <c:marker>
          <c:symbol val="none"/>
        </c:marker>
      </c:pivotFmt>
      <c:pivotFmt>
        <c:idx val="1"/>
        <c:marker>
          <c:symbol val="none"/>
        </c:marker>
      </c:pivotFmt>
      <c:pivotFmt>
        <c:idx val="2"/>
        <c:marker>
          <c:symbol val="none"/>
        </c:marker>
      </c:pivotFmt>
      <c:pivotFmt>
        <c:idx val="3"/>
        <c:marker>
          <c:symbol val="none"/>
        </c:marker>
      </c:pivotFmt>
      <c:pivotFmt>
        <c:idx val="4"/>
        <c:marker>
          <c:symbol val="none"/>
        </c:marker>
      </c:pivotFmt>
      <c:pivotFmt>
        <c:idx val="5"/>
        <c:marker>
          <c:symbol val="none"/>
        </c:marker>
      </c:pivotFmt>
      <c:pivotFmt>
        <c:idx val="6"/>
        <c:marker>
          <c:symbol val="none"/>
        </c:marker>
      </c:pivotFmt>
      <c:pivotFmt>
        <c:idx val="7"/>
        <c:marker>
          <c:symbol val="none"/>
        </c:marker>
      </c:pivotFmt>
      <c:pivotFmt>
        <c:idx val="8"/>
        <c:marker>
          <c:symbol val="none"/>
        </c:marker>
      </c:pivotFmt>
      <c:pivotFmt>
        <c:idx val="9"/>
        <c:marker>
          <c:symbol val="none"/>
        </c:marker>
      </c:pivotFmt>
      <c:pivotFmt>
        <c:idx val="10"/>
        <c:marker>
          <c:symbol val="none"/>
        </c:marker>
      </c:pivotFmt>
      <c:pivotFmt>
        <c:idx val="11"/>
        <c:marker>
          <c:symbol val="none"/>
        </c:marker>
      </c:pivotFmt>
      <c:pivotFmt>
        <c:idx val="12"/>
        <c:marker>
          <c:symbol val="none"/>
        </c:marker>
      </c:pivotFmt>
      <c:pivotFmt>
        <c:idx val="13"/>
        <c:marker>
          <c:symbol val="none"/>
        </c:marker>
      </c:pivotFmt>
      <c:pivotFmt>
        <c:idx val="14"/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9.8467912974634447E-2"/>
          <c:y val="0.17518021115929489"/>
          <c:w val="0.75824070098317409"/>
          <c:h val="0.678834241309852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Sheet1!$B$3:$B$4</c:f>
              <c:strCache>
                <c:ptCount val="1"/>
                <c:pt idx="0">
                  <c:v>1</c:v>
                </c:pt>
              </c:strCache>
            </c:strRef>
          </c:tx>
          <c:invertIfNegative val="0"/>
          <c:cat>
            <c:strRef>
              <c:f>Sheet1!$A$5:$A$12</c:f>
              <c:strCache>
                <c:ptCount val="7"/>
                <c:pt idx="0">
                  <c:v>Customer Service</c:v>
                </c:pt>
                <c:pt idx="1">
                  <c:v>Engineering</c:v>
                </c:pt>
                <c:pt idx="2">
                  <c:v>Finance</c:v>
                </c:pt>
                <c:pt idx="3">
                  <c:v>HR</c:v>
                </c:pt>
                <c:pt idx="4">
                  <c:v>Marketing</c:v>
                </c:pt>
                <c:pt idx="5">
                  <c:v>Operations</c:v>
                </c:pt>
                <c:pt idx="6">
                  <c:v>Sales</c:v>
                </c:pt>
              </c:strCache>
            </c:strRef>
          </c:cat>
          <c:val>
            <c:numRef>
              <c:f>Sheet1!$B$5:$B$12</c:f>
              <c:numCache>
                <c:formatCode>General</c:formatCode>
                <c:ptCount val="7"/>
                <c:pt idx="0">
                  <c:v>954</c:v>
                </c:pt>
                <c:pt idx="1">
                  <c:v>921</c:v>
                </c:pt>
                <c:pt idx="2">
                  <c:v>944</c:v>
                </c:pt>
                <c:pt idx="3">
                  <c:v>926</c:v>
                </c:pt>
                <c:pt idx="4">
                  <c:v>893</c:v>
                </c:pt>
                <c:pt idx="5">
                  <c:v>913</c:v>
                </c:pt>
                <c:pt idx="6">
                  <c:v>931</c:v>
                </c:pt>
              </c:numCache>
            </c:numRef>
          </c:val>
        </c:ser>
        <c:ser>
          <c:idx val="1"/>
          <c:order val="1"/>
          <c:tx>
            <c:strRef>
              <c:f>Sheet1!$C$3:$C$4</c:f>
              <c:strCache>
                <c:ptCount val="1"/>
                <c:pt idx="0">
                  <c:v>2</c:v>
                </c:pt>
              </c:strCache>
            </c:strRef>
          </c:tx>
          <c:invertIfNegative val="0"/>
          <c:cat>
            <c:strRef>
              <c:f>Sheet1!$A$5:$A$12</c:f>
              <c:strCache>
                <c:ptCount val="7"/>
                <c:pt idx="0">
                  <c:v>Customer Service</c:v>
                </c:pt>
                <c:pt idx="1">
                  <c:v>Engineering</c:v>
                </c:pt>
                <c:pt idx="2">
                  <c:v>Finance</c:v>
                </c:pt>
                <c:pt idx="3">
                  <c:v>HR</c:v>
                </c:pt>
                <c:pt idx="4">
                  <c:v>Marketing</c:v>
                </c:pt>
                <c:pt idx="5">
                  <c:v>Operations</c:v>
                </c:pt>
                <c:pt idx="6">
                  <c:v>Sales</c:v>
                </c:pt>
              </c:strCache>
            </c:strRef>
          </c:cat>
          <c:val>
            <c:numRef>
              <c:f>Sheet1!$C$5:$C$12</c:f>
              <c:numCache>
                <c:formatCode>General</c:formatCode>
                <c:ptCount val="7"/>
                <c:pt idx="0">
                  <c:v>950</c:v>
                </c:pt>
                <c:pt idx="1">
                  <c:v>943</c:v>
                </c:pt>
                <c:pt idx="2">
                  <c:v>955</c:v>
                </c:pt>
                <c:pt idx="3">
                  <c:v>900</c:v>
                </c:pt>
                <c:pt idx="4">
                  <c:v>932</c:v>
                </c:pt>
                <c:pt idx="5">
                  <c:v>992</c:v>
                </c:pt>
                <c:pt idx="6">
                  <c:v>914</c:v>
                </c:pt>
              </c:numCache>
            </c:numRef>
          </c:val>
        </c:ser>
        <c:ser>
          <c:idx val="2"/>
          <c:order val="2"/>
          <c:tx>
            <c:strRef>
              <c:f>Sheet1!$D$3:$D$4</c:f>
              <c:strCache>
                <c:ptCount val="1"/>
                <c:pt idx="0">
                  <c:v>3</c:v>
                </c:pt>
              </c:strCache>
            </c:strRef>
          </c:tx>
          <c:invertIfNegative val="0"/>
          <c:cat>
            <c:strRef>
              <c:f>Sheet1!$A$5:$A$12</c:f>
              <c:strCache>
                <c:ptCount val="7"/>
                <c:pt idx="0">
                  <c:v>Customer Service</c:v>
                </c:pt>
                <c:pt idx="1">
                  <c:v>Engineering</c:v>
                </c:pt>
                <c:pt idx="2">
                  <c:v>Finance</c:v>
                </c:pt>
                <c:pt idx="3">
                  <c:v>HR</c:v>
                </c:pt>
                <c:pt idx="4">
                  <c:v>Marketing</c:v>
                </c:pt>
                <c:pt idx="5">
                  <c:v>Operations</c:v>
                </c:pt>
                <c:pt idx="6">
                  <c:v>Sales</c:v>
                </c:pt>
              </c:strCache>
            </c:strRef>
          </c:cat>
          <c:val>
            <c:numRef>
              <c:f>Sheet1!$D$5:$D$12</c:f>
              <c:numCache>
                <c:formatCode>General</c:formatCode>
                <c:ptCount val="7"/>
                <c:pt idx="0">
                  <c:v>1039</c:v>
                </c:pt>
                <c:pt idx="1">
                  <c:v>934</c:v>
                </c:pt>
                <c:pt idx="2">
                  <c:v>963</c:v>
                </c:pt>
                <c:pt idx="3">
                  <c:v>942</c:v>
                </c:pt>
                <c:pt idx="4">
                  <c:v>943</c:v>
                </c:pt>
                <c:pt idx="5">
                  <c:v>992</c:v>
                </c:pt>
                <c:pt idx="6">
                  <c:v>893</c:v>
                </c:pt>
              </c:numCache>
            </c:numRef>
          </c:val>
        </c:ser>
        <c:ser>
          <c:idx val="3"/>
          <c:order val="3"/>
          <c:tx>
            <c:strRef>
              <c:f>Sheet1!$E$3:$E$4</c:f>
              <c:strCache>
                <c:ptCount val="1"/>
                <c:pt idx="0">
                  <c:v>4</c:v>
                </c:pt>
              </c:strCache>
            </c:strRef>
          </c:tx>
          <c:invertIfNegative val="0"/>
          <c:cat>
            <c:strRef>
              <c:f>Sheet1!$A$5:$A$12</c:f>
              <c:strCache>
                <c:ptCount val="7"/>
                <c:pt idx="0">
                  <c:v>Customer Service</c:v>
                </c:pt>
                <c:pt idx="1">
                  <c:v>Engineering</c:v>
                </c:pt>
                <c:pt idx="2">
                  <c:v>Finance</c:v>
                </c:pt>
                <c:pt idx="3">
                  <c:v>HR</c:v>
                </c:pt>
                <c:pt idx="4">
                  <c:v>Marketing</c:v>
                </c:pt>
                <c:pt idx="5">
                  <c:v>Operations</c:v>
                </c:pt>
                <c:pt idx="6">
                  <c:v>Sales</c:v>
                </c:pt>
              </c:strCache>
            </c:strRef>
          </c:cat>
          <c:val>
            <c:numRef>
              <c:f>Sheet1!$E$5:$E$12</c:f>
              <c:numCache>
                <c:formatCode>General</c:formatCode>
                <c:ptCount val="7"/>
                <c:pt idx="0">
                  <c:v>995</c:v>
                </c:pt>
                <c:pt idx="1">
                  <c:v>969</c:v>
                </c:pt>
                <c:pt idx="2">
                  <c:v>937</c:v>
                </c:pt>
                <c:pt idx="3">
                  <c:v>932</c:v>
                </c:pt>
                <c:pt idx="4">
                  <c:v>933</c:v>
                </c:pt>
                <c:pt idx="5">
                  <c:v>938</c:v>
                </c:pt>
                <c:pt idx="6">
                  <c:v>965</c:v>
                </c:pt>
              </c:numCache>
            </c:numRef>
          </c:val>
        </c:ser>
        <c:ser>
          <c:idx val="4"/>
          <c:order val="4"/>
          <c:tx>
            <c:strRef>
              <c:f>Sheet1!$F$3:$F$4</c:f>
              <c:strCache>
                <c:ptCount val="1"/>
                <c:pt idx="0">
                  <c:v>5</c:v>
                </c:pt>
              </c:strCache>
            </c:strRef>
          </c:tx>
          <c:invertIfNegative val="0"/>
          <c:cat>
            <c:strRef>
              <c:f>Sheet1!$A$5:$A$12</c:f>
              <c:strCache>
                <c:ptCount val="7"/>
                <c:pt idx="0">
                  <c:v>Customer Service</c:v>
                </c:pt>
                <c:pt idx="1">
                  <c:v>Engineering</c:v>
                </c:pt>
                <c:pt idx="2">
                  <c:v>Finance</c:v>
                </c:pt>
                <c:pt idx="3">
                  <c:v>HR</c:v>
                </c:pt>
                <c:pt idx="4">
                  <c:v>Marketing</c:v>
                </c:pt>
                <c:pt idx="5">
                  <c:v>Operations</c:v>
                </c:pt>
                <c:pt idx="6">
                  <c:v>Sales</c:v>
                </c:pt>
              </c:strCache>
            </c:strRef>
          </c:cat>
          <c:val>
            <c:numRef>
              <c:f>Sheet1!$F$5:$F$12</c:f>
              <c:numCache>
                <c:formatCode>General</c:formatCode>
                <c:ptCount val="7"/>
                <c:pt idx="0">
                  <c:v>947</c:v>
                </c:pt>
                <c:pt idx="1">
                  <c:v>956</c:v>
                </c:pt>
                <c:pt idx="2">
                  <c:v>959</c:v>
                </c:pt>
                <c:pt idx="3">
                  <c:v>949</c:v>
                </c:pt>
                <c:pt idx="4">
                  <c:v>954</c:v>
                </c:pt>
                <c:pt idx="5">
                  <c:v>976</c:v>
                </c:pt>
                <c:pt idx="6">
                  <c:v>903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0264832"/>
        <c:axId val="40266368"/>
      </c:barChart>
      <c:catAx>
        <c:axId val="40264832"/>
        <c:scaling>
          <c:orientation val="minMax"/>
        </c:scaling>
        <c:delete val="0"/>
        <c:axPos val="b"/>
        <c:majorTickMark val="out"/>
        <c:minorTickMark val="none"/>
        <c:tickLblPos val="nextTo"/>
        <c:crossAx val="40266368"/>
        <c:crosses val="autoZero"/>
        <c:auto val="1"/>
        <c:lblAlgn val="ctr"/>
        <c:lblOffset val="100"/>
        <c:noMultiLvlLbl val="0"/>
      </c:catAx>
      <c:valAx>
        <c:axId val="4026636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4026483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9981193280826643"/>
          <c:y val="0.33562979016814964"/>
          <c:w val="4.4576128177950196E-2"/>
          <c:h val="0.54617894975344439"/>
        </c:manualLayout>
      </c:layout>
      <c:overlay val="0"/>
    </c:legend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media/image1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404664"/>
            <a:ext cx="8424936" cy="1470025"/>
          </a:xfrm>
        </p:spPr>
        <p:txBody>
          <a:bodyPr>
            <a:normAutofit/>
          </a:bodyPr>
          <a:lstStyle/>
          <a:p>
            <a:pPr algn="ctr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Employee Data Analysis using Excel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5119" y="2552700"/>
            <a:ext cx="7992888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STUDENT NAME:  PRATHEEVI.B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REGISTER NO:  312211054  asunm1423312211054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DEPARTMENT:  B.COM GENERAL 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COLLEGE:  DR. MGR JANAKI COLLEGE OF ARTS AND SCIENCE FOR WOMEN </a:t>
            </a:r>
            <a:endParaRPr lang="en-IN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438" y="3328988"/>
            <a:ext cx="619125" cy="20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5145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908720"/>
            <a:ext cx="8229600" cy="57606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 smtClean="0"/>
              <a:t>FILTER</a:t>
            </a:r>
            <a:r>
              <a:rPr lang="en-US" sz="2800" dirty="0" smtClean="0"/>
              <a:t>: by using this filter the blank values were removed </a:t>
            </a:r>
          </a:p>
          <a:p>
            <a:pPr marL="0" indent="0">
              <a:buNone/>
            </a:pPr>
            <a:r>
              <a:rPr lang="en-US" sz="2800" b="1" dirty="0" smtClean="0"/>
              <a:t>RESULTS</a:t>
            </a:r>
            <a:r>
              <a:rPr lang="en-US" sz="2800" dirty="0" smtClean="0"/>
              <a:t>: the results was calculated on the basis of performance of the employee</a:t>
            </a:r>
          </a:p>
          <a:p>
            <a:pPr marL="0" indent="0">
              <a:buNone/>
            </a:pPr>
            <a:r>
              <a:rPr lang="en-US" sz="2800" b="1" dirty="0" smtClean="0"/>
              <a:t>PIVOT TABLE</a:t>
            </a:r>
            <a:r>
              <a:rPr lang="en-US" sz="2800" dirty="0" smtClean="0"/>
              <a:t>:  The pivot table was done using the following :- </a:t>
            </a:r>
          </a:p>
          <a:p>
            <a:pPr lvl="1">
              <a:buFont typeface="Wingdings" pitchFamily="2" charset="2"/>
              <a:buChar char="Ø"/>
            </a:pPr>
            <a:r>
              <a:rPr lang="en-US" b="1" dirty="0"/>
              <a:t> </a:t>
            </a:r>
            <a:r>
              <a:rPr lang="en-US" b="1" dirty="0" smtClean="0"/>
              <a:t>   FILTER </a:t>
            </a:r>
            <a:r>
              <a:rPr lang="en-US" dirty="0" smtClean="0"/>
              <a:t>: Gender code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smtClean="0"/>
              <a:t>    </a:t>
            </a:r>
            <a:r>
              <a:rPr lang="en-US" b="1" dirty="0" smtClean="0"/>
              <a:t>COLUMNS</a:t>
            </a:r>
            <a:r>
              <a:rPr lang="en-US" dirty="0" smtClean="0"/>
              <a:t>: performance level </a:t>
            </a:r>
          </a:p>
          <a:p>
            <a:pPr lvl="1">
              <a:buFont typeface="Wingdings" pitchFamily="2" charset="2"/>
              <a:buChar char="Ø"/>
            </a:pPr>
            <a:r>
              <a:rPr lang="en-US" b="1" dirty="0" smtClean="0"/>
              <a:t>     ROWS</a:t>
            </a:r>
            <a:r>
              <a:rPr lang="en-US" sz="2400" dirty="0" smtClean="0"/>
              <a:t>: </a:t>
            </a:r>
            <a:r>
              <a:rPr lang="en-US" dirty="0" smtClean="0"/>
              <a:t>department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smtClean="0"/>
              <a:t>     </a:t>
            </a:r>
            <a:r>
              <a:rPr lang="en-US" b="1" dirty="0" smtClean="0"/>
              <a:t>VALUES: </a:t>
            </a:r>
            <a:r>
              <a:rPr lang="en-US" dirty="0" smtClean="0"/>
              <a:t>count of names </a:t>
            </a:r>
          </a:p>
          <a:p>
            <a:pPr lvl="1">
              <a:buFont typeface="Wingdings" pitchFamily="2" charset="2"/>
              <a:buChar char="Ø"/>
            </a:pPr>
            <a:r>
              <a:rPr lang="en-US" b="1" dirty="0" smtClean="0"/>
              <a:t>     CHARTS </a:t>
            </a:r>
            <a:r>
              <a:rPr lang="en-US" dirty="0" smtClean="0"/>
              <a:t>: the </a:t>
            </a:r>
            <a:r>
              <a:rPr lang="en-US" dirty="0" err="1" smtClean="0"/>
              <a:t>choosen</a:t>
            </a:r>
            <a:r>
              <a:rPr lang="en-US" dirty="0" smtClean="0"/>
              <a:t> for the above data is bar graph </a:t>
            </a: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0800000" flipV="1">
            <a:off x="467544" y="188640"/>
            <a:ext cx="8229600" cy="576064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493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7000" b="1" dirty="0" smtClean="0">
                <a:latin typeface="Times New Roman" pitchFamily="18" charset="0"/>
                <a:cs typeface="Times New Roman" pitchFamily="18" charset="0"/>
              </a:rPr>
              <a:t>DATA COLLECTION</a:t>
            </a:r>
            <a:r>
              <a:rPr lang="en-US" sz="7000" dirty="0" smtClean="0">
                <a:latin typeface="Times New Roman" pitchFamily="18" charset="0"/>
                <a:cs typeface="Times New Roman" pitchFamily="18" charset="0"/>
              </a:rPr>
              <a:t>:  </a:t>
            </a:r>
            <a:r>
              <a:rPr lang="en-US" sz="7000" dirty="0" err="1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7000" dirty="0" err="1" smtClean="0">
                <a:latin typeface="Times New Roman" pitchFamily="18" charset="0"/>
                <a:cs typeface="Times New Roman" pitchFamily="18" charset="0"/>
              </a:rPr>
              <a:t>aggle</a:t>
            </a:r>
            <a:r>
              <a:rPr lang="en-US" sz="7000" dirty="0" smtClean="0">
                <a:latin typeface="Times New Roman" pitchFamily="18" charset="0"/>
                <a:cs typeface="Times New Roman" pitchFamily="18" charset="0"/>
              </a:rPr>
              <a:t> was the source which was used to collect data. Almost 26 features was collected and 9 features were used in excel. </a:t>
            </a:r>
          </a:p>
          <a:p>
            <a:pPr marL="0" indent="0">
              <a:buNone/>
            </a:pPr>
            <a:r>
              <a:rPr lang="en-US" sz="7000" dirty="0" smtClean="0">
                <a:latin typeface="Times New Roman" pitchFamily="18" charset="0"/>
                <a:cs typeface="Times New Roman" pitchFamily="18" charset="0"/>
              </a:rPr>
              <a:t>Some of the features was Employee id, First name and Performance level.</a:t>
            </a:r>
          </a:p>
          <a:p>
            <a:pPr marL="0" indent="0">
              <a:buNone/>
            </a:pPr>
            <a:endParaRPr lang="en-US" sz="7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7000" b="1" dirty="0" smtClean="0">
                <a:latin typeface="Times New Roman" pitchFamily="18" charset="0"/>
                <a:cs typeface="Times New Roman" pitchFamily="18" charset="0"/>
              </a:rPr>
              <a:t>DATA CLEANING</a:t>
            </a:r>
            <a:r>
              <a:rPr lang="en-US" sz="7000" dirty="0" smtClean="0">
                <a:latin typeface="Times New Roman" pitchFamily="18" charset="0"/>
                <a:cs typeface="Times New Roman" pitchFamily="18" charset="0"/>
              </a:rPr>
              <a:t>: the collected data was cleaned and filtered using conditional formatting and filter.</a:t>
            </a:r>
          </a:p>
          <a:p>
            <a:pPr marL="0" indent="0">
              <a:buNone/>
            </a:pPr>
            <a:endParaRPr lang="en-US" sz="7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7000" b="1" dirty="0" smtClean="0">
                <a:latin typeface="Times New Roman" pitchFamily="18" charset="0"/>
                <a:cs typeface="Times New Roman" pitchFamily="18" charset="0"/>
              </a:rPr>
              <a:t>TECHNIQUES:</a:t>
            </a:r>
          </a:p>
          <a:p>
            <a:pPr marL="0" indent="0">
              <a:buNone/>
            </a:pPr>
            <a:r>
              <a:rPr lang="en-US" sz="7000" b="1" dirty="0" smtClean="0">
                <a:latin typeface="Times New Roman" pitchFamily="18" charset="0"/>
                <a:cs typeface="Times New Roman" pitchFamily="18" charset="0"/>
              </a:rPr>
              <a:t>CONDITIONAL FORMATTINGS</a:t>
            </a:r>
            <a:r>
              <a:rPr lang="en-US" sz="7000" dirty="0" smtClean="0">
                <a:latin typeface="Times New Roman" pitchFamily="18" charset="0"/>
                <a:cs typeface="Times New Roman" pitchFamily="18" charset="0"/>
              </a:rPr>
              <a:t>: By using this blank cells were found and highlighted.</a:t>
            </a:r>
          </a:p>
          <a:p>
            <a:pPr marL="0" indent="0">
              <a:buNone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MODELLING 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74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0667309"/>
              </p:ext>
            </p:extLst>
          </p:nvPr>
        </p:nvGraphicFramePr>
        <p:xfrm>
          <a:off x="755576" y="1484784"/>
          <a:ext cx="7992888" cy="4497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RESULTS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99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In conclusion, employment performance analysis offer critical data-driven insights that are essential for informed decision-making within an organization. 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By identifying strengths and areas for improvement, this analysis enables targeted interventions that can significantly enhance employee productivity and efficiency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Ultimately, employment performance analysis is a powerful tool for driving both individuals and organization success.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CONCLUSION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7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Employee Performance Analysis using Exce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l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PROJECT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TITLE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72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468000">
            <a:normAutofit/>
          </a:bodyPr>
          <a:lstStyle/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Problem Statement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Project Overview 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End Users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Our Solution and Preposition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Dataset Description</a:t>
            </a:r>
          </a:p>
          <a:p>
            <a:pPr marL="1314450" lvl="2" indent="-514350">
              <a:buAutoNum type="arabicPeriod"/>
            </a:pP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Modelling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Approach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Results and Discussion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Conclusion 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AGENDA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700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Performance analysis is crucial for identifying strengths and weakness, making informed decisions, and driving continuous improvement, both for individuals and organizations.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It also contributes to employee development, feedback that can lead to skill and career growth.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PROBLEM</a:t>
            </a:r>
            <a:r>
              <a:rPr lang="en-US" sz="2800" dirty="0" smtClean="0"/>
              <a:t> STATEMENT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17328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The project overview for employee performance analysis involves systematically evaluating and measuring the performance of employees within an organization .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The primary goal is to assess how well employees are meeting their job responsibilities and contributing to organization goals .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PROJECT OVERVIEW 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234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Employer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Employee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Different organization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IT sector 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Firms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Company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WHO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ARE THE END USERS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?</a:t>
            </a:r>
            <a:endParaRPr lang="en-IN" sz="36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676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Filtering –  to find out the missing values </a:t>
            </a:r>
          </a:p>
          <a:p>
            <a:pPr marL="0" indent="0"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Conditional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formating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- to find out the blank values </a:t>
            </a:r>
          </a:p>
          <a:p>
            <a:pPr marL="0" indent="0"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Pivot table- pivot table make it easy to arrange and summarize complicated data and drill down on details </a:t>
            </a:r>
          </a:p>
          <a:p>
            <a:pPr marL="0" indent="0"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Charts – charts make easier to understand trend, patterns, and relationships.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748464" cy="1143000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OUR SOLUTION AND ITS VALUE PROPOSITION 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92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Employee data set-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kaggle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26 features 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Feature -9 features 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Employee id 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Gender- male , female 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Performance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Business unit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Name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Rating -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numbrical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Dataset Description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66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CONDITIONAL FORMATTING </a:t>
            </a:r>
          </a:p>
          <a:p>
            <a:pPr marL="0" indent="0">
              <a:buNone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It is one of the feature in excel. With the help of conditional formatting . It highlights cells with values above or below a certain threshold.</a:t>
            </a:r>
          </a:p>
          <a:p>
            <a:pPr marL="0" indent="0">
              <a:buNone/>
            </a:pPr>
            <a:endParaRPr lang="en-US" sz="36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FILTER :</a:t>
            </a:r>
          </a:p>
          <a:p>
            <a:pPr marL="0" indent="0">
              <a:buNone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It is the feature which allows us to display only the rows in a workshop which meets the specific criteria, while hiding the rest . This makes it easier to focus on relevant data without permanently removing the data.</a:t>
            </a:r>
          </a:p>
          <a:p>
            <a:pPr marL="0" indent="0">
              <a:buNone/>
            </a:pPr>
            <a:endParaRPr lang="en-US" sz="36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3600" dirty="0" smtClean="0"/>
              <a:t>TECHNIQUES:</a:t>
            </a:r>
          </a:p>
          <a:p>
            <a:pPr marL="0" indent="0">
              <a:buNone/>
            </a:pPr>
            <a:r>
              <a:rPr lang="en-US" sz="3600" dirty="0" smtClean="0"/>
              <a:t>CONDITIONAL FORMATTINGS: By using this blank cells were found and highlighted.</a:t>
            </a:r>
          </a:p>
          <a:p>
            <a:pPr marL="0" indent="0">
              <a:buNone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THE “WOW” IN OUR SOLUTION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40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117</TotalTime>
  <Words>537</Words>
  <Application>Microsoft Office PowerPoint</Application>
  <PresentationFormat>On-screen Show (4:3)</PresentationFormat>
  <Paragraphs>76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Concourse</vt:lpstr>
      <vt:lpstr>Employee Data Analysis using Excel</vt:lpstr>
      <vt:lpstr>PROJECT TITLE</vt:lpstr>
      <vt:lpstr>AGENDA </vt:lpstr>
      <vt:lpstr>PROBLEM STATEMENT </vt:lpstr>
      <vt:lpstr>PROJECT OVERVIEW </vt:lpstr>
      <vt:lpstr>WHO ARE THE END USERS?</vt:lpstr>
      <vt:lpstr>OUR SOLUTION AND ITS VALUE PROPOSITION </vt:lpstr>
      <vt:lpstr>Dataset Description</vt:lpstr>
      <vt:lpstr>THE “WOW” IN OUR SOLUTION</vt:lpstr>
      <vt:lpstr>PowerPoint Presentation</vt:lpstr>
      <vt:lpstr>MODELLING </vt:lpstr>
      <vt:lpstr>RESULTS </vt:lpstr>
      <vt:lpstr>CONCLUSION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Employee Data Analysis using Excel</dc:title>
  <dc:creator>Intel</dc:creator>
  <cp:lastModifiedBy>Intel</cp:lastModifiedBy>
  <cp:revision>10</cp:revision>
  <dcterms:created xsi:type="dcterms:W3CDTF">2024-09-03T15:11:24Z</dcterms:created>
  <dcterms:modified xsi:type="dcterms:W3CDTF">2024-09-04T12:28:14Z</dcterms:modified>
</cp:coreProperties>
</file>

<file path=docProps/thumbnail.jpeg>
</file>